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9" r:id="rId3"/>
    <p:sldId id="282" r:id="rId4"/>
    <p:sldId id="258" r:id="rId5"/>
    <p:sldId id="261" r:id="rId6"/>
    <p:sldId id="266" r:id="rId7"/>
    <p:sldId id="262" r:id="rId8"/>
    <p:sldId id="281" r:id="rId9"/>
    <p:sldId id="280" r:id="rId10"/>
    <p:sldId id="264" r:id="rId11"/>
    <p:sldId id="268" r:id="rId12"/>
    <p:sldId id="267" r:id="rId13"/>
    <p:sldId id="279" r:id="rId14"/>
    <p:sldId id="276" r:id="rId15"/>
    <p:sldId id="287" r:id="rId16"/>
    <p:sldId id="289" r:id="rId17"/>
    <p:sldId id="288" r:id="rId18"/>
    <p:sldId id="283" r:id="rId19"/>
    <p:sldId id="284" r:id="rId20"/>
    <p:sldId id="260" r:id="rId21"/>
    <p:sldId id="285" r:id="rId22"/>
    <p:sldId id="275" r:id="rId23"/>
    <p:sldId id="286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4712"/>
  </p:normalViewPr>
  <p:slideViewPr>
    <p:cSldViewPr snapToGrid="0" snapToObjects="1">
      <p:cViewPr varScale="1">
        <p:scale>
          <a:sx n="75" d="100"/>
          <a:sy n="75" d="100"/>
        </p:scale>
        <p:origin x="906" y="66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jk265\AppData\Local\Downloads\Flow%20analysi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kjk265\AppData\Local\Downloads\Copy%20of%20Burro%20creek%20data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jk265\AppData\Local\Downloads\Flow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Trendline</a:t>
            </a:r>
            <a:r>
              <a:rPr lang="en-US" baseline="0"/>
              <a:t> from NFF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329823302443617"/>
          <c:y val="2.1126774663532227E-2"/>
          <c:w val="0.60579926353937696"/>
          <c:h val="0.85563380281690105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og"/>
            <c:dispRSqr val="0"/>
            <c:dispEq val="1"/>
            <c:trendlineLbl>
              <c:layout>
                <c:manualLayout>
                  <c:x val="0.32128664013947483"/>
                  <c:y val="-2.2927884205742061E-2"/>
                </c:manualLayout>
              </c:layout>
              <c:numFmt formatCode="General" sourceLinked="0"/>
            </c:trendlineLbl>
          </c:trendline>
          <c:xVal>
            <c:numRef>
              <c:f>'[Flow analysis.xlsx]Sheet1'!$A$2:$A$8</c:f>
              <c:numCache>
                <c:formatCode>General</c:formatCode>
                <c:ptCount val="7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100</c:v>
                </c:pt>
                <c:pt idx="6">
                  <c:v>500</c:v>
                </c:pt>
              </c:numCache>
            </c:numRef>
          </c:xVal>
          <c:yVal>
            <c:numRef>
              <c:f>'[Flow analysis.xlsx]Sheet1'!$B$2:$B$8</c:f>
              <c:numCache>
                <c:formatCode>General</c:formatCode>
                <c:ptCount val="7"/>
                <c:pt idx="0">
                  <c:v>907</c:v>
                </c:pt>
                <c:pt idx="1">
                  <c:v>3929</c:v>
                </c:pt>
                <c:pt idx="2">
                  <c:v>6524</c:v>
                </c:pt>
                <c:pt idx="3">
                  <c:v>11284</c:v>
                </c:pt>
                <c:pt idx="4">
                  <c:v>17349</c:v>
                </c:pt>
                <c:pt idx="5">
                  <c:v>24410</c:v>
                </c:pt>
                <c:pt idx="6">
                  <c:v>31270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662304"/>
        <c:axId val="-60659040"/>
      </c:scatterChart>
      <c:valAx>
        <c:axId val="-60662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60659040"/>
        <c:crosses val="autoZero"/>
        <c:crossBetween val="midCat"/>
      </c:valAx>
      <c:valAx>
        <c:axId val="-60659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60662304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Peak</a:t>
            </a:r>
            <a:r>
              <a:rPr lang="en-US" baseline="0"/>
              <a:t> Flow Trends</a:t>
            </a:r>
            <a:endParaRPr lang="en-US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'[Copy of Burro creek data (1).xlsx]Sheet1'!$A$1:$A$24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'[Copy of Burro creek data (1).xlsx]Sheet1'!$B$1:$B$24</c:f>
              <c:numCache>
                <c:formatCode>General</c:formatCode>
                <c:ptCount val="24"/>
                <c:pt idx="0">
                  <c:v>47400</c:v>
                </c:pt>
                <c:pt idx="1">
                  <c:v>728</c:v>
                </c:pt>
                <c:pt idx="2">
                  <c:v>5400</c:v>
                </c:pt>
                <c:pt idx="3">
                  <c:v>30600</c:v>
                </c:pt>
                <c:pt idx="4">
                  <c:v>3950</c:v>
                </c:pt>
                <c:pt idx="5">
                  <c:v>12400</c:v>
                </c:pt>
                <c:pt idx="6">
                  <c:v>6210</c:v>
                </c:pt>
                <c:pt idx="7">
                  <c:v>565</c:v>
                </c:pt>
                <c:pt idx="8">
                  <c:v>6410</c:v>
                </c:pt>
                <c:pt idx="9">
                  <c:v>798</c:v>
                </c:pt>
                <c:pt idx="10">
                  <c:v>1410</c:v>
                </c:pt>
                <c:pt idx="11">
                  <c:v>29900</c:v>
                </c:pt>
                <c:pt idx="12">
                  <c:v>12300</c:v>
                </c:pt>
                <c:pt idx="13">
                  <c:v>55300</c:v>
                </c:pt>
                <c:pt idx="14">
                  <c:v>21200</c:v>
                </c:pt>
                <c:pt idx="15">
                  <c:v>44600</c:v>
                </c:pt>
                <c:pt idx="16">
                  <c:v>1510</c:v>
                </c:pt>
                <c:pt idx="17">
                  <c:v>5700</c:v>
                </c:pt>
                <c:pt idx="18">
                  <c:v>21800</c:v>
                </c:pt>
                <c:pt idx="19">
                  <c:v>50900</c:v>
                </c:pt>
                <c:pt idx="20">
                  <c:v>1650</c:v>
                </c:pt>
                <c:pt idx="21">
                  <c:v>5890</c:v>
                </c:pt>
                <c:pt idx="22">
                  <c:v>2000</c:v>
                </c:pt>
                <c:pt idx="23">
                  <c:v>7910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661760"/>
        <c:axId val="-60658496"/>
      </c:scatterChart>
      <c:valAx>
        <c:axId val="-60661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60658496"/>
        <c:crosses val="autoZero"/>
        <c:crossBetween val="midCat"/>
      </c:valAx>
      <c:valAx>
        <c:axId val="-606584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Flow</a:t>
                </a:r>
                <a:r>
                  <a:rPr lang="en-US" baseline="0"/>
                  <a:t> (CFS)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6066176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Trendline</a:t>
            </a:r>
            <a:r>
              <a:rPr lang="en-US" baseline="0"/>
              <a:t> from Burro Creek Data</a:t>
            </a:r>
            <a:endParaRPr lang="en-US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Events</c:v>
          </c:tx>
          <c:spPr>
            <a:ln w="47625">
              <a:noFill/>
            </a:ln>
          </c:spPr>
          <c:trendline>
            <c:trendlineType val="log"/>
            <c:dispRSqr val="0"/>
            <c:dispEq val="1"/>
            <c:trendlineLbl>
              <c:layout>
                <c:manualLayout>
                  <c:x val="0.38392582074781634"/>
                  <c:y val="-3.7489701204567974E-2"/>
                </c:manualLayout>
              </c:layout>
              <c:numFmt formatCode="General" sourceLinked="0"/>
            </c:trendlineLbl>
          </c:trendline>
          <c:xVal>
            <c:numRef>
              <c:f>'[Flow analysis.xlsx]Sheet1'!$A$11:$A$17</c:f>
              <c:numCache>
                <c:formatCode>General</c:formatCode>
                <c:ptCount val="7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100</c:v>
                </c:pt>
                <c:pt idx="6">
                  <c:v>500</c:v>
                </c:pt>
              </c:numCache>
            </c:numRef>
          </c:xVal>
          <c:yVal>
            <c:numRef>
              <c:f>'[Flow analysis.xlsx]Sheet1'!$B$11:$B$17</c:f>
              <c:numCache>
                <c:formatCode>General</c:formatCode>
                <c:ptCount val="7"/>
                <c:pt idx="0">
                  <c:v>500</c:v>
                </c:pt>
                <c:pt idx="1">
                  <c:v>5750</c:v>
                </c:pt>
                <c:pt idx="2">
                  <c:v>11875</c:v>
                </c:pt>
                <c:pt idx="3">
                  <c:v>14500</c:v>
                </c:pt>
                <c:pt idx="4">
                  <c:v>19449</c:v>
                </c:pt>
                <c:pt idx="5">
                  <c:v>23451</c:v>
                </c:pt>
                <c:pt idx="6">
                  <c:v>32743.66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656320"/>
        <c:axId val="-60664480"/>
      </c:scatterChart>
      <c:valAx>
        <c:axId val="-60656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42341973797392973"/>
              <c:y val="0.928861015811671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60664480"/>
        <c:crosses val="autoZero"/>
        <c:crossBetween val="midCat"/>
      </c:valAx>
      <c:valAx>
        <c:axId val="-606644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Flow</a:t>
                </a:r>
                <a:r>
                  <a:rPr lang="en-US" baseline="0"/>
                  <a:t> (CFS)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680672268907563E-2"/>
              <c:y val="0.429611853257505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6065632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0.02869</cdr:x>
      <cdr:y>0.91597</cdr:y>
    </cdr:from>
    <cdr:to>
      <cdr:x>0.22541</cdr:x>
      <cdr:y>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33350" y="2803524"/>
          <a:ext cx="91440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0.85557</cdr:y>
    </cdr:from>
    <cdr:to>
      <cdr:x>0.10861</cdr:x>
      <cdr:y>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0" y="2708276"/>
          <a:ext cx="504825" cy="457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/>
            <a:t>Cf</a:t>
          </a:r>
        </a:p>
      </cdr:txBody>
    </cdr:sp>
  </cdr:relSizeAnchor>
  <cdr:relSizeAnchor xmlns:cdr="http://schemas.openxmlformats.org/drawingml/2006/chartDrawing">
    <cdr:from>
      <cdr:x>0.12204</cdr:x>
      <cdr:y>0.17666</cdr:y>
    </cdr:from>
    <cdr:to>
      <cdr:x>0.8676</cdr:x>
      <cdr:y>0.17666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785812" y="794247"/>
          <a:ext cx="480058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5/11/2016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5/11/2016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4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65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5E986790-41E2-4E69-8168-AC3F97661F72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66C8-6EBD-45CE-9DE9-6DC96608C98E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7B64-0956-4031-9489-938A0093123C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E6F2D-1E86-4CF3-8516-23E8A4861C74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87-C740-474C-97A8-B9BD61B77DA2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05A2-9980-4F4F-BFF1-A3A906740056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58BB86D-3194-4BA1-A8B9-83DC278D9109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A5373DE8-C207-4FDB-9B19-62D7672F5C4A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57A29-9BC4-4D08-BA21-D2449F90C281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D7D5-35F1-4EE3-89B6-5325A8E51C6B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1487-6FBF-4531-8EF1-CB4D5A8FE390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0E71EA3-0C83-4CA9-9114-9DF842CDAAF5}" type="datetime1">
              <a:rPr lang="en-US" smtClean="0"/>
              <a:t>5/11/2016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29907"/>
            <a:ext cx="6604000" cy="2320558"/>
          </a:xfrm>
        </p:spPr>
        <p:txBody>
          <a:bodyPr>
            <a:noAutofit/>
          </a:bodyPr>
          <a:lstStyle/>
          <a:p>
            <a:r>
              <a:rPr lang="en-US" sz="3200" dirty="0" smtClean="0"/>
              <a:t>Steven Sandoval</a:t>
            </a:r>
          </a:p>
          <a:p>
            <a:r>
              <a:rPr lang="en-US" sz="3200" dirty="0" smtClean="0"/>
              <a:t>Christopher Hazel</a:t>
            </a:r>
          </a:p>
          <a:p>
            <a:r>
              <a:rPr lang="en-US" sz="3200" dirty="0" smtClean="0"/>
              <a:t>Kyle Karshner</a:t>
            </a:r>
          </a:p>
          <a:p>
            <a:r>
              <a:rPr lang="en-US" sz="3200" dirty="0" smtClean="0"/>
              <a:t>Adel Althawab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14154"/>
            <a:ext cx="5889523" cy="2403721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Flood Risk to Hillside Mine</a:t>
            </a:r>
            <a:endParaRPr lang="en-US" sz="7200" dirty="0"/>
          </a:p>
        </p:txBody>
      </p:sp>
      <p:pic>
        <p:nvPicPr>
          <p:cNvPr id="6" name="Picture 2" descr="http://ccsliners.com/images/solidwa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73" y="331219"/>
            <a:ext cx="5210828" cy="291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100000" l="0" r="100000">
                        <a14:foregroundMark x1="42954" y1="35648" x2="42954" y2="35648"/>
                        <a14:foregroundMark x1="8537" y1="35648" x2="8537" y2="35648"/>
                        <a14:foregroundMark x1="79810" y1="31944" x2="79810" y2="31944"/>
                        <a14:foregroundMark x1="97019" y1="27315" x2="97019" y2="27315"/>
                        <a14:foregroundMark x1="77642" y1="69907" x2="77642" y2="69907"/>
                        <a14:foregroundMark x1="58266" y1="83333" x2="58266" y2="83333"/>
                        <a14:foregroundMark x1="47561" y1="87500" x2="47561" y2="87500"/>
                        <a14:foregroundMark x1="36721" y1="83333" x2="36721" y2="83333"/>
                        <a14:foregroundMark x1="31165" y1="87037" x2="31165" y2="87037"/>
                        <a14:foregroundMark x1="21409" y1="86111" x2="21409" y2="86111"/>
                        <a14:foregroundMark x1="14634" y1="90278" x2="14634" y2="90278"/>
                        <a14:foregroundMark x1="3117" y1="89352" x2="3117" y2="89352"/>
                        <a14:foregroundMark x1="68157" y1="93056" x2="68157" y2="93056"/>
                        <a14:foregroundMark x1="77913" y1="87500" x2="77913" y2="87500"/>
                        <a14:foregroundMark x1="84824" y1="85648" x2="84824" y2="85648"/>
                        <a14:foregroundMark x1="94580" y1="89352" x2="94580" y2="89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6541" y="5190186"/>
            <a:ext cx="4781121" cy="13993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194" y="760946"/>
            <a:ext cx="355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Stream Profile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550"/>
            <a:ext cx="4616393" cy="3448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1729" y="5562906"/>
            <a:ext cx="1777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</a:t>
            </a:r>
            <a:r>
              <a:rPr lang="en-US" sz="1200" dirty="0"/>
              <a:t>8</a:t>
            </a:r>
            <a:r>
              <a:rPr lang="en-US" sz="1200" dirty="0" smtClean="0"/>
              <a:t>: Boulder Creek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83" y="1104900"/>
            <a:ext cx="7543117" cy="5753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4125" y="6386036"/>
            <a:ext cx="207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Figure 9: Boulder Creek Profile (AutoCAD)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937" y="912383"/>
            <a:ext cx="3023118" cy="8257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 Sections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80" y="618377"/>
            <a:ext cx="8141070" cy="6239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729" y="6248706"/>
            <a:ext cx="257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Figure 10: Boulder Creek Cross Section (AutoCAD)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1259" y="597755"/>
            <a:ext cx="2590800" cy="827922"/>
          </a:xfrm>
        </p:spPr>
        <p:txBody>
          <a:bodyPr/>
          <a:lstStyle/>
          <a:p>
            <a:r>
              <a:rPr lang="en-US" dirty="0" smtClean="0"/>
              <a:t>Watershed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2" y="745240"/>
            <a:ext cx="5325812" cy="558106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70725" y="2090057"/>
            <a:ext cx="3415880" cy="4220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2261" y="6405624"/>
            <a:ext cx="2992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Figure 11: Boulder Creek Watershed [2]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7983" y="6323449"/>
            <a:ext cx="3709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12: Arizona Watershed Map [3]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27820" y="2017760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Approx. 150 Sq. miles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37189" y="224118"/>
            <a:ext cx="2429435" cy="1066800"/>
          </a:xfrm>
        </p:spPr>
        <p:txBody>
          <a:bodyPr/>
          <a:lstStyle/>
          <a:p>
            <a:r>
              <a:rPr lang="en-US" dirty="0" smtClean="0"/>
              <a:t>Flow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9" y="3529395"/>
            <a:ext cx="5471417" cy="107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1" y="756964"/>
            <a:ext cx="6143624" cy="5719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89" y="1534197"/>
            <a:ext cx="3788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NFF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Average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Watershed Area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31603" y="6457618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13: Boulder Creek Elevation Data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2249424"/>
            <a:ext cx="4553338" cy="1202903"/>
          </a:xfrm>
        </p:spPr>
        <p:txBody>
          <a:bodyPr/>
          <a:lstStyle/>
          <a:p>
            <a:r>
              <a:rPr lang="en-US" dirty="0" smtClean="0"/>
              <a:t>Flow using NFF Equations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57518"/>
            <a:ext cx="2429435" cy="1066800"/>
          </a:xfrm>
        </p:spPr>
        <p:txBody>
          <a:bodyPr/>
          <a:lstStyle/>
          <a:p>
            <a:r>
              <a:rPr lang="en-US" dirty="0" smtClean="0"/>
              <a:t>Flow Data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144182"/>
              </p:ext>
            </p:extLst>
          </p:nvPr>
        </p:nvGraphicFramePr>
        <p:xfrm>
          <a:off x="4327175" y="1247776"/>
          <a:ext cx="7837854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89" y="2841002"/>
            <a:ext cx="4278961" cy="837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50" y="4143412"/>
            <a:ext cx="1923485" cy="21900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9021" y="6005126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14: Boulder Creek Flow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69917" y="6292568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1: Boulder Creek Storm Event Flows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9100" y="2616137"/>
            <a:ext cx="5867400" cy="28448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3200" u="sng" dirty="0" smtClean="0"/>
              <a:t>AREA</a:t>
            </a:r>
          </a:p>
          <a:p>
            <a:pPr marL="109728" indent="0">
              <a:buNone/>
            </a:pPr>
            <a:r>
              <a:rPr lang="en-US" sz="3200" dirty="0" smtClean="0"/>
              <a:t>Burro Creek – 600 square miles</a:t>
            </a:r>
          </a:p>
          <a:p>
            <a:pPr marL="109728" indent="0">
              <a:buNone/>
            </a:pPr>
            <a:r>
              <a:rPr lang="en-US" sz="3200" dirty="0" smtClean="0"/>
              <a:t>Boulder creek – 150 square miles</a:t>
            </a:r>
          </a:p>
          <a:p>
            <a:pPr marL="109728" indent="0">
              <a:buNone/>
            </a:pPr>
            <a:endParaRPr lang="en-US" sz="3200" dirty="0"/>
          </a:p>
          <a:p>
            <a:r>
              <a:rPr lang="en-US" sz="3200" dirty="0" smtClean="0"/>
              <a:t>Flow data adjusted for area</a:t>
            </a:r>
          </a:p>
          <a:p>
            <a:pPr marL="109728" indent="0">
              <a:buNone/>
            </a:pP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31000" y="691174"/>
            <a:ext cx="4851400" cy="58604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050" y="901700"/>
            <a:ext cx="64135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 of Boulder and Burro Creek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31603" y="6542529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15: Bill Williams Watershed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634304"/>
            <a:ext cx="5143501" cy="7468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Burro Creek Flow Trends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-23679" r="-17056" b="2195"/>
          <a:stretch/>
        </p:blipFill>
        <p:spPr>
          <a:xfrm>
            <a:off x="-671804" y="1536085"/>
            <a:ext cx="7112849" cy="4778757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5753100" y="1536085"/>
          <a:ext cx="643890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6538912" y="5266936"/>
            <a:ext cx="486727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38912" y="4167673"/>
            <a:ext cx="488632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38912" y="2842354"/>
            <a:ext cx="4781550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31603" y="6127833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16: Burro Creek Peak Flows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940403" y="6127832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2: Burro Creek Flow Data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612" y="2249424"/>
            <a:ext cx="5038531" cy="9229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Flow using Burrow Creek Stream Gage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675" y="609600"/>
            <a:ext cx="4778181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Area adjusted Flow Data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638770"/>
              </p:ext>
            </p:extLst>
          </p:nvPr>
        </p:nvGraphicFramePr>
        <p:xfrm>
          <a:off x="4589429" y="1371600"/>
          <a:ext cx="6805452" cy="4952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27" y="3676463"/>
            <a:ext cx="2197244" cy="2228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4579" y="6323717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17: Burro Creek Flow Data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148647" y="5904601"/>
            <a:ext cx="2813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Table 3: Burro Creek Flow Data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186" y="1204452"/>
            <a:ext cx="2005781" cy="1066800"/>
          </a:xfrm>
        </p:spPr>
        <p:txBody>
          <a:bodyPr/>
          <a:lstStyle/>
          <a:p>
            <a:r>
              <a:rPr lang="en-US" u="sng" dirty="0" smtClean="0"/>
              <a:t>HEC-RAS</a:t>
            </a:r>
            <a:endParaRPr lang="en-US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56" b="1493"/>
          <a:stretch/>
        </p:blipFill>
        <p:spPr>
          <a:xfrm>
            <a:off x="6667232" y="695278"/>
            <a:ext cx="5505103" cy="3571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1" y="2841523"/>
            <a:ext cx="6658862" cy="383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4398" y="4815796"/>
            <a:ext cx="1936955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100 Year Flow</a:t>
            </a:r>
          </a:p>
          <a:p>
            <a:pPr algn="ctr"/>
            <a:r>
              <a:rPr lang="en-US" sz="2400" dirty="0" smtClean="0"/>
              <a:t>24,000 </a:t>
            </a:r>
            <a:r>
              <a:rPr lang="en-US" sz="2400" dirty="0" err="1" smtClean="0"/>
              <a:t>cfs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9974" y="1319981"/>
            <a:ext cx="2300748" cy="754626"/>
          </a:xfrm>
        </p:spPr>
        <p:txBody>
          <a:bodyPr>
            <a:normAutofit/>
          </a:bodyPr>
          <a:lstStyle/>
          <a:p>
            <a:r>
              <a:rPr lang="en-US" u="sng" dirty="0" smtClean="0"/>
              <a:t>HEC-RAS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585586" y="4961802"/>
            <a:ext cx="1936955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/>
              <a:t>5</a:t>
            </a:r>
            <a:r>
              <a:rPr lang="en-US" sz="2400" u="sng" dirty="0" smtClean="0"/>
              <a:t>00 Year Flow</a:t>
            </a:r>
          </a:p>
          <a:p>
            <a:pPr algn="ctr"/>
            <a:r>
              <a:rPr lang="en-US" sz="2400" dirty="0" smtClean="0"/>
              <a:t>30,000 </a:t>
            </a:r>
            <a:r>
              <a:rPr lang="en-US" sz="2400" dirty="0" err="1" smtClean="0"/>
              <a:t>cfs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145" y="455049"/>
            <a:ext cx="5100791" cy="3415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06" b="1177"/>
          <a:stretch/>
        </p:blipFill>
        <p:spPr>
          <a:xfrm>
            <a:off x="202484" y="2565290"/>
            <a:ext cx="7142214" cy="41009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928" y="1980697"/>
            <a:ext cx="4272924" cy="31714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Located in the Eureka Mining District in Yavapai County, Arizona.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5 miles north of Bagdad, Arizona along Boulder </a:t>
            </a:r>
            <a:r>
              <a:rPr lang="en-US" sz="2600" dirty="0" smtClean="0"/>
              <a:t>Creek</a:t>
            </a: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928" y="608941"/>
            <a:ext cx="4026793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Site Location</a:t>
            </a:r>
            <a:endParaRPr lang="en-US" sz="5400" dirty="0"/>
          </a:p>
        </p:txBody>
      </p:sp>
      <p:sp>
        <p:nvSpPr>
          <p:cNvPr id="7" name="AutoShape 2" descr="Displaying Screen Shot 2016-02-29 at 4.18.25 PM.png"/>
          <p:cNvSpPr>
            <a:spLocks noChangeAspect="1" noChangeArrowheads="1"/>
          </p:cNvSpPr>
          <p:nvPr/>
        </p:nvSpPr>
        <p:spPr bwMode="auto">
          <a:xfrm>
            <a:off x="4158721" y="2590609"/>
            <a:ext cx="1467637" cy="14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173" y="1269745"/>
            <a:ext cx="7161247" cy="5034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8014" y="6245630"/>
            <a:ext cx="289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1: Site Location [1]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5545" y="2287939"/>
            <a:ext cx="3787003" cy="2462284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endParaRPr lang="en-US" sz="2800" dirty="0"/>
          </a:p>
          <a:p>
            <a:pPr marL="109728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Green Highlight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Completed on Time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Red Highlight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Completed Late</a:t>
            </a:r>
            <a:endParaRPr lang="en-US" sz="24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224" y="433316"/>
            <a:ext cx="2979761" cy="1066800"/>
          </a:xfrm>
        </p:spPr>
        <p:txBody>
          <a:bodyPr/>
          <a:lstStyle/>
          <a:p>
            <a:r>
              <a:rPr lang="en-US" sz="5400" dirty="0" smtClean="0"/>
              <a:t>Schedule</a:t>
            </a:r>
            <a:endParaRPr lang="en-US" sz="5400" dirty="0"/>
          </a:p>
        </p:txBody>
      </p:sp>
      <p:pic>
        <p:nvPicPr>
          <p:cNvPr id="2050" name="Picture 2" descr="https://images.indiegogo.com/file_attachments/973841/files/20141031031149-Stay-on-Schedule.png?14147503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487" y="2319038"/>
            <a:ext cx="3449874" cy="30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968746"/>
              </p:ext>
            </p:extLst>
          </p:nvPr>
        </p:nvGraphicFramePr>
        <p:xfrm>
          <a:off x="4212548" y="327998"/>
          <a:ext cx="3644387" cy="638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Worksheet" r:id="rId5" imgW="3867201" imgH="6772391" progId="Excel.Sheet.12">
                  <p:embed/>
                </p:oleObj>
              </mc:Choice>
              <mc:Fallback>
                <p:oleObj name="Worksheet" r:id="rId5" imgW="3867201" imgH="67723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2548" y="327998"/>
                        <a:ext cx="3644387" cy="6382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497394" y="2694039"/>
            <a:ext cx="924232" cy="2654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14753" y="3843366"/>
            <a:ext cx="924232" cy="2654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45488" y="769747"/>
            <a:ext cx="474058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Cost Analysis</a:t>
            </a:r>
            <a:endParaRPr lang="en-US" sz="5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62305" y="1949567"/>
          <a:ext cx="11637041" cy="4502989"/>
        </p:xfrm>
        <a:graphic>
          <a:graphicData uri="http://schemas.openxmlformats.org/drawingml/2006/table">
            <a:tbl>
              <a:tblPr/>
              <a:tblGrid>
                <a:gridCol w="1783260"/>
                <a:gridCol w="849965"/>
                <a:gridCol w="283322"/>
                <a:gridCol w="499981"/>
                <a:gridCol w="499981"/>
                <a:gridCol w="499981"/>
                <a:gridCol w="499981"/>
                <a:gridCol w="499981"/>
                <a:gridCol w="499981"/>
                <a:gridCol w="499981"/>
                <a:gridCol w="499981"/>
                <a:gridCol w="499981"/>
                <a:gridCol w="499981"/>
                <a:gridCol w="716637"/>
                <a:gridCol w="737471"/>
                <a:gridCol w="1166620"/>
                <a:gridCol w="1099956"/>
              </a:tblGrid>
              <a:tr h="261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</a:tr>
              <a:tr h="3393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 Personal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7048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(dollar/hr)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Collection (hr)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Inspection (hr)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Surveying (hr)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Hydraulic Modeling (hr)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Mangement (hr)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Hours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Proj.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Senior engineer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$23,200.00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$8,700.00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engineer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$18,360.00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$10,800.00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$10,140.00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$5,070.00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Hydrology analyst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$7,840.00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$5,600.00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Total: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$59,540.00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$30,170.00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 Reimbursed expenses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$0.55/mile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1280 miles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400 miles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$704.00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$90/room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nights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Per-diem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$60/person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days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Rental vehicle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$55/day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days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4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$61,669.00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$30,445.00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500297"/>
            <a:ext cx="4764657" cy="1977518"/>
          </a:xfrm>
        </p:spPr>
        <p:txBody>
          <a:bodyPr/>
          <a:lstStyle/>
          <a:p>
            <a:r>
              <a:rPr lang="en-US" dirty="0" smtClean="0"/>
              <a:t>500 Year flow will not overbank into the cap</a:t>
            </a:r>
          </a:p>
          <a:p>
            <a:r>
              <a:rPr lang="en-US" dirty="0" smtClean="0"/>
              <a:t>Energy from high flow could cause an undercut</a:t>
            </a:r>
          </a:p>
          <a:p>
            <a:r>
              <a:rPr lang="en-US" dirty="0" smtClean="0"/>
              <a:t>Slope stabilization could be beneficial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15" y="1143000"/>
            <a:ext cx="2478657" cy="10668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3074" name="Picture 2" descr="http://onehdwallpaper.com/wp-content/uploads/2015/07/River-HD-Wallpap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57" y="1399593"/>
            <a:ext cx="7165910" cy="44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9808" y="177220"/>
            <a:ext cx="3392384" cy="1184564"/>
          </a:xfrm>
        </p:spPr>
        <p:txBody>
          <a:bodyPr>
            <a:noAutofit/>
          </a:bodyPr>
          <a:lstStyle/>
          <a:p>
            <a:r>
              <a:rPr lang="en-US" sz="5400" dirty="0" smtClean="0"/>
              <a:t>Thank You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2" y="1038654"/>
            <a:ext cx="11385755" cy="3838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5615" y="4871074"/>
            <a:ext cx="234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12: Boulder Creek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873624" y="5538552"/>
            <a:ext cx="1810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Thanks:</a:t>
            </a:r>
            <a:endParaRPr lang="en-US" sz="2000" dirty="0"/>
          </a:p>
        </p:txBody>
      </p:sp>
      <p:pic>
        <p:nvPicPr>
          <p:cNvPr id="6" name="Picture 5" descr="Eric Zielsk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65" y="5028006"/>
            <a:ext cx="1429519" cy="13316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79347" y="6448145"/>
            <a:ext cx="125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Zielske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\\egrshares\Homes\NAU-STUDENTS\aa984\Desktop\Second Website\Website\untitleeee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12" y="5066972"/>
            <a:ext cx="1375287" cy="13432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743412" y="6446152"/>
            <a:ext cx="1426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Wilbert Odem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0774" y="1676400"/>
            <a:ext cx="10972800" cy="4325112"/>
          </a:xfrm>
        </p:spPr>
        <p:txBody>
          <a:bodyPr>
            <a:normAutofit/>
          </a:bodyPr>
          <a:lstStyle/>
          <a:p>
            <a:pPr marL="109728" lv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[1]    https</a:t>
            </a:r>
            <a:r>
              <a:rPr lang="en-US" dirty="0">
                <a:solidFill>
                  <a:schemeClr val="tx1"/>
                </a:solidFill>
              </a:rPr>
              <a:t>://</a:t>
            </a:r>
            <a:r>
              <a:rPr lang="en-US" dirty="0" smtClean="0">
                <a:solidFill>
                  <a:schemeClr val="tx1"/>
                </a:solidFill>
              </a:rPr>
              <a:t>www.google.com/maps</a:t>
            </a:r>
          </a:p>
          <a:p>
            <a:pPr marL="109728" lv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[</a:t>
            </a:r>
            <a:r>
              <a:rPr lang="en-US" dirty="0">
                <a:solidFill>
                  <a:schemeClr val="tx1"/>
                </a:solidFill>
              </a:rPr>
              <a:t>2] </a:t>
            </a:r>
            <a:r>
              <a:rPr lang="en-US" dirty="0" smtClean="0">
                <a:solidFill>
                  <a:schemeClr val="tx1"/>
                </a:solidFill>
              </a:rPr>
              <a:t>   http</a:t>
            </a:r>
            <a:r>
              <a:rPr lang="en-US" dirty="0">
                <a:solidFill>
                  <a:schemeClr val="tx1"/>
                </a:solidFill>
              </a:rPr>
              <a:t>://pubs.usgs.gov/circ/circ1284/pdf/circ1284.pdf</a:t>
            </a:r>
            <a:endParaRPr lang="en-US" dirty="0" smtClean="0">
              <a:solidFill>
                <a:schemeClr val="tx1"/>
              </a:solidFill>
            </a:endParaRPr>
          </a:p>
          <a:p>
            <a:pPr marL="109728" lvl="0" indent="0">
              <a:buNone/>
            </a:pP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smtClean="0">
                <a:solidFill>
                  <a:schemeClr val="tx1"/>
                </a:solidFill>
              </a:rPr>
              <a:t>3]    http</a:t>
            </a:r>
            <a:r>
              <a:rPr lang="en-US" dirty="0">
                <a:solidFill>
                  <a:schemeClr val="tx1"/>
                </a:solidFill>
              </a:rPr>
              <a:t>://www.azwater.gov/AzDWR/StatewidePlanning</a:t>
            </a:r>
            <a:r>
              <a:rPr lang="en-US" dirty="0" smtClean="0">
                <a:solidFill>
                  <a:schemeClr val="tx1"/>
                </a:solidFill>
              </a:rPr>
              <a:t>/       	</a:t>
            </a:r>
            <a:r>
              <a:rPr lang="en-US" dirty="0" err="1" smtClean="0">
                <a:solidFill>
                  <a:schemeClr val="tx1"/>
                </a:solidFill>
              </a:rPr>
              <a:t>WaterAtlas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UpperColoradoRiver</a:t>
            </a:r>
            <a:r>
              <a:rPr lang="en-US" dirty="0" smtClean="0">
                <a:solidFill>
                  <a:schemeClr val="tx1"/>
                </a:solidFill>
              </a:rPr>
              <a:t>/Hydrology/BillWilliams.htm</a:t>
            </a:r>
            <a:endParaRPr lang="en-US" dirty="0">
              <a:solidFill>
                <a:schemeClr val="tx1"/>
              </a:solidFill>
            </a:endParaRPr>
          </a:p>
          <a:p>
            <a:pPr marL="109728" lv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[4]     D</a:t>
            </a:r>
            <a:r>
              <a:rPr lang="en-US" dirty="0">
                <a:solidFill>
                  <a:schemeClr val="tx1"/>
                </a:solidFill>
              </a:rPr>
              <a:t>. Feldman, </a:t>
            </a:r>
            <a:r>
              <a:rPr lang="en-US" i="1" dirty="0">
                <a:solidFill>
                  <a:schemeClr val="tx1"/>
                </a:solidFill>
              </a:rPr>
              <a:t>Hydrologic Modeling System: HEC-HMS:</a:t>
            </a:r>
            <a:r>
              <a:rPr lang="en-US" dirty="0">
                <a:solidFill>
                  <a:schemeClr val="tx1"/>
                </a:solidFill>
              </a:rPr>
              <a:t> US Army Corps </a:t>
            </a:r>
            <a:r>
              <a:rPr lang="en-US" dirty="0" smtClean="0">
                <a:solidFill>
                  <a:schemeClr val="tx1"/>
                </a:solidFill>
              </a:rPr>
              <a:t>	of  Engineers</a:t>
            </a:r>
            <a:r>
              <a:rPr lang="en-US" dirty="0">
                <a:solidFill>
                  <a:schemeClr val="tx1"/>
                </a:solidFill>
              </a:rPr>
              <a:t>, Institute for Water Resources, Hydrologic Engineering </a:t>
            </a:r>
            <a:r>
              <a:rPr lang="en-US" dirty="0" smtClean="0">
                <a:solidFill>
                  <a:schemeClr val="tx1"/>
                </a:solidFill>
              </a:rPr>
              <a:t>	Center</a:t>
            </a:r>
            <a:r>
              <a:rPr lang="en-US" dirty="0">
                <a:solidFill>
                  <a:schemeClr val="tx1"/>
                </a:solidFill>
              </a:rPr>
              <a:t>, 2001. </a:t>
            </a:r>
            <a:endParaRPr lang="en-US" dirty="0" smtClean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[5]	Arizonaaccessmap.com</a:t>
            </a:r>
          </a:p>
          <a:p>
            <a:pPr marL="109728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[6]     AutoCAD Civil 3D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774" y="609600"/>
            <a:ext cx="2851355" cy="10668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323" y="1751917"/>
            <a:ext cx="4817807" cy="58047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Founded by John Lawler in 1887</a:t>
            </a:r>
          </a:p>
          <a:p>
            <a:pPr marL="365760" lvl="1" indent="-256032">
              <a:lnSpc>
                <a:spcPct val="110000"/>
              </a:lnSpc>
              <a:buClr>
                <a:schemeClr val="accent3"/>
              </a:buClr>
              <a:buFont typeface="Georgia"/>
              <a:buChar char="•"/>
            </a:pPr>
            <a:r>
              <a:rPr lang="en-US" sz="2400" dirty="0"/>
              <a:t>Had its own school and post office</a:t>
            </a:r>
          </a:p>
          <a:p>
            <a:pPr marL="365760" lvl="1" indent="-256032">
              <a:lnSpc>
                <a:spcPct val="110000"/>
              </a:lnSpc>
              <a:buClr>
                <a:schemeClr val="accent3"/>
              </a:buClr>
              <a:buFont typeface="Georgia"/>
              <a:buChar char="•"/>
            </a:pPr>
            <a:r>
              <a:rPr lang="en-US" sz="2400" dirty="0"/>
              <a:t>Closed in 1951 due to lightning </a:t>
            </a:r>
            <a:r>
              <a:rPr lang="en-US" sz="2400" dirty="0" smtClean="0"/>
              <a:t>strike</a:t>
            </a:r>
          </a:p>
          <a:p>
            <a:pPr marL="365760" lvl="1" indent="-256032">
              <a:lnSpc>
                <a:spcPct val="110000"/>
              </a:lnSpc>
              <a:buClr>
                <a:schemeClr val="accent3"/>
              </a:buClr>
              <a:buFont typeface="Georgia"/>
              <a:buChar char="•"/>
            </a:pPr>
            <a:r>
              <a:rPr lang="en-US" sz="2400" dirty="0" smtClean="0"/>
              <a:t>Contaminates in Boulder creek</a:t>
            </a:r>
            <a:endParaRPr lang="en-US" sz="2400" dirty="0"/>
          </a:p>
          <a:p>
            <a:pPr lvl="1"/>
            <a:r>
              <a:rPr lang="en-US" sz="2400" dirty="0" smtClean="0"/>
              <a:t>Zinc</a:t>
            </a:r>
          </a:p>
          <a:p>
            <a:pPr lvl="1"/>
            <a:r>
              <a:rPr lang="en-US" sz="2400" dirty="0" smtClean="0"/>
              <a:t>Manganese</a:t>
            </a:r>
          </a:p>
          <a:p>
            <a:pPr lvl="1"/>
            <a:r>
              <a:rPr lang="en-US" sz="2400" dirty="0" smtClean="0"/>
              <a:t>Copper</a:t>
            </a:r>
          </a:p>
          <a:p>
            <a:pPr lvl="1"/>
            <a:r>
              <a:rPr lang="en-US" sz="2400" dirty="0" smtClean="0"/>
              <a:t>Cadmium   </a:t>
            </a:r>
          </a:p>
          <a:p>
            <a:pPr lvl="1"/>
            <a:r>
              <a:rPr lang="en-US" sz="2400" dirty="0" smtClean="0"/>
              <a:t>Acid</a:t>
            </a:r>
          </a:p>
          <a:p>
            <a:pPr marL="41148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571" y="390032"/>
            <a:ext cx="4203291" cy="1386350"/>
          </a:xfrm>
        </p:spPr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pic>
        <p:nvPicPr>
          <p:cNvPr id="1026" name="Picture 2" descr="http://www.sharlot.org/library-archives/wp-content/uploads/2014/07/07-20-14_m219p-1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30" y="1488649"/>
            <a:ext cx="7114262" cy="410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24477" y="5589917"/>
            <a:ext cx="297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2: Hillside Mine 1951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4569" y="1871932"/>
            <a:ext cx="4895016" cy="3523739"/>
          </a:xfrm>
        </p:spPr>
        <p:txBody>
          <a:bodyPr>
            <a:normAutofit/>
          </a:bodyPr>
          <a:lstStyle/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en-US" sz="2800" dirty="0"/>
              <a:t>Identify and map the potential damage to the Hillside Mine waste repository cap in the event of a catastrophic </a:t>
            </a:r>
            <a:r>
              <a:rPr lang="en-US" sz="2800" dirty="0" smtClean="0"/>
              <a:t>flood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US" sz="2800" dirty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en-US" sz="2800" dirty="0" smtClean="0"/>
              <a:t>500-year </a:t>
            </a:r>
            <a:r>
              <a:rPr lang="en-US" sz="2800" dirty="0"/>
              <a:t>storm event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911" y="510734"/>
            <a:ext cx="5855594" cy="1066800"/>
          </a:xfrm>
        </p:spPr>
        <p:txBody>
          <a:bodyPr>
            <a:noAutofit/>
          </a:bodyPr>
          <a:lstStyle/>
          <a:p>
            <a:r>
              <a:rPr lang="en-US" sz="4800" dirty="0" smtClean="0"/>
              <a:t>Purpose of the Project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7487674" y="1254963"/>
            <a:ext cx="304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3: Hillside Mine (2016)  </a:t>
            </a:r>
            <a:endParaRPr lang="en-US" dirty="0"/>
          </a:p>
        </p:txBody>
      </p:sp>
      <p:pic>
        <p:nvPicPr>
          <p:cNvPr id="7" name="Picture 6" descr="20160205_1033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9" y="1577534"/>
            <a:ext cx="6658427" cy="51888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871" y="1949498"/>
            <a:ext cx="4631140" cy="2936400"/>
          </a:xfrm>
        </p:spPr>
        <p:txBody>
          <a:bodyPr>
            <a:normAutofit/>
          </a:bodyPr>
          <a:lstStyle/>
          <a:p>
            <a:r>
              <a:rPr lang="en-US" dirty="0"/>
              <a:t>Cap Placement: Dec. 2014</a:t>
            </a:r>
          </a:p>
          <a:p>
            <a:r>
              <a:rPr lang="en-US" dirty="0"/>
              <a:t> 250,000 sf</a:t>
            </a:r>
          </a:p>
          <a:p>
            <a:r>
              <a:rPr lang="en-US" dirty="0"/>
              <a:t>Approximately 36 in. of soil cover</a:t>
            </a:r>
          </a:p>
          <a:p>
            <a:r>
              <a:rPr lang="en-US" dirty="0"/>
              <a:t> Current Condition: Good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871" y="432322"/>
            <a:ext cx="6364406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Waste Repository Cap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7329919" y="6445726"/>
            <a:ext cx="2543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4: Drawing of Tailings Cap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82" y="1464600"/>
            <a:ext cx="6532424" cy="50002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956388"/>
            <a:ext cx="10972800" cy="1066800"/>
          </a:xfrm>
        </p:spPr>
        <p:txBody>
          <a:bodyPr/>
          <a:lstStyle/>
          <a:p>
            <a:pPr algn="ctr"/>
            <a:r>
              <a:rPr lang="en-US" dirty="0" smtClean="0"/>
              <a:t>Cap Condition (Feb. 2016)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" y="2023188"/>
            <a:ext cx="12036230" cy="4174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4747" y="6340415"/>
            <a:ext cx="2128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5: Hillside Mine Cap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19928" y="6546607"/>
            <a:ext cx="1574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6: Plan View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8357"/>
            <a:ext cx="2823713" cy="1066800"/>
          </a:xfrm>
        </p:spPr>
        <p:txBody>
          <a:bodyPr/>
          <a:lstStyle/>
          <a:p>
            <a:r>
              <a:rPr lang="en-US" dirty="0" smtClean="0"/>
              <a:t>Plan View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447"/>
            <a:ext cx="9619928" cy="579778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8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2638"/>
            <a:ext cx="9649097" cy="5815362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1" y="140940"/>
            <a:ext cx="2823713" cy="1066800"/>
          </a:xfrm>
        </p:spPr>
        <p:txBody>
          <a:bodyPr/>
          <a:lstStyle/>
          <a:p>
            <a:r>
              <a:rPr lang="en-US" dirty="0" smtClean="0"/>
              <a:t>Plan View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255435" y="2271059"/>
            <a:ext cx="956236" cy="1458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186517" y="1491130"/>
            <a:ext cx="956236" cy="1458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95196" y="1953096"/>
            <a:ext cx="69012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B.O.P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4547" y="1207740"/>
            <a:ext cx="67730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E.O.P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19928" y="6546607"/>
            <a:ext cx="1574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6: Plan View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598573"/>
            <a:ext cx="10229850" cy="5751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2058" y="6356068"/>
            <a:ext cx="3115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7: View of Boulder Creek from Mine Site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1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Microsoft Office PowerPoint</Application>
  <PresentationFormat>Widescreen</PresentationFormat>
  <Paragraphs>335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Times New Roman</vt:lpstr>
      <vt:lpstr>Verdana</vt:lpstr>
      <vt:lpstr>Wingdings 2</vt:lpstr>
      <vt:lpstr>Office Theme</vt:lpstr>
      <vt:lpstr>Worksheet</vt:lpstr>
      <vt:lpstr>Flood Risk to Hillside Mine</vt:lpstr>
      <vt:lpstr>Site Location</vt:lpstr>
      <vt:lpstr>Project Background</vt:lpstr>
      <vt:lpstr>Purpose of the Project</vt:lpstr>
      <vt:lpstr>Waste Repository Cap</vt:lpstr>
      <vt:lpstr>Cap Condition (Feb. 2016)</vt:lpstr>
      <vt:lpstr>Plan View</vt:lpstr>
      <vt:lpstr>Plan View</vt:lpstr>
      <vt:lpstr>PowerPoint Presentation</vt:lpstr>
      <vt:lpstr>PowerPoint Presentation</vt:lpstr>
      <vt:lpstr>Cross Sections</vt:lpstr>
      <vt:lpstr>Watershed</vt:lpstr>
      <vt:lpstr>Flow Data</vt:lpstr>
      <vt:lpstr>Flow Data</vt:lpstr>
      <vt:lpstr>Map of Boulder and Burro Creek </vt:lpstr>
      <vt:lpstr>Burro Creek Flow Trends</vt:lpstr>
      <vt:lpstr>Area adjusted Flow Data</vt:lpstr>
      <vt:lpstr>HEC-RAS</vt:lpstr>
      <vt:lpstr>HEC-RAS</vt:lpstr>
      <vt:lpstr>Schedule</vt:lpstr>
      <vt:lpstr>Cost Analysis</vt:lpstr>
      <vt:lpstr>Conclusion</vt:lpstr>
      <vt:lpstr>Thank You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2016-05-12T01:47:05Z</dcterms:modified>
</cp:coreProperties>
</file>